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80" r:id="rId5"/>
    <p:sldId id="261" r:id="rId6"/>
    <p:sldId id="263" r:id="rId7"/>
    <p:sldId id="264" r:id="rId8"/>
    <p:sldId id="265" r:id="rId9"/>
    <p:sldId id="266" r:id="rId10"/>
    <p:sldId id="262" r:id="rId11"/>
    <p:sldId id="267" r:id="rId12"/>
    <p:sldId id="268" r:id="rId13"/>
    <p:sldId id="269" r:id="rId14"/>
    <p:sldId id="275" r:id="rId15"/>
    <p:sldId id="273" r:id="rId16"/>
    <p:sldId id="270" r:id="rId17"/>
    <p:sldId id="274" r:id="rId18"/>
    <p:sldId id="272" r:id="rId19"/>
    <p:sldId id="277" r:id="rId20"/>
    <p:sldId id="276" r:id="rId21"/>
    <p:sldId id="27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46.846"/>
    </inkml:context>
    <inkml:brush xml:id="br0">
      <inkml:brushProperty name="width" value="0.1" units="cm"/>
      <inkml:brushProperty name="height" value="0.1" units="cm"/>
      <inkml:brushProperty name="color" value="#E71224"/>
      <inkml:brushProperty name="ignorePressure" value="1"/>
    </inkml:brush>
  </inkml:definitions>
  <inkml:trace contextRef="#ctx0" brushRef="#br0">1361 946,'1212'0,"-1200"-1,0-1,1 0,-1-1,0 0,0-1,0 0,-1-1,0 0,11-6,49-20,-16 6,-42 18,0 1,1 1,10-4,-21 8,0-1,0 1,1-1,-1 0,0 0,-1 0,1 0,0-1,-1 1,1-1,-1 1,0-1,1 0,-1 0,-1 0,1 0,0 0,-1-1,0 1,0 0,0-1,0 1,0-1,-1 1,1-1,-1 1,0-1,0 0,0-8,0 0,0 0,-1 1,-1-1,0 0,0 0,-2 1,0-2,-10-18,-1 0,-1 2,-2 0,-1 0,-14-15,-25-37,38 47,2 0,-13-36,21 45,-1 1,-1 0,-1 0,-1 2,-1-1,-13-14,23 33,1-1,-1 2,0-1,0 0,0 1,-1 0,1 0,-1 1,0-1,0 1,0 1,0-1,0 1,0 0,-5 0,-14 0,0 0,1 2,-13 3,-24 0,4-4,17-1,1 2,-1 1,1 3,0 0,-27 9,-108 30,93-25,55-14,1-1,-13 0,-46 7,55-6,-1-1,1-2,-1-1,-5-2,10 0,0 2,1 0,-1 1,0 2,1 0,-6 3,-5 2,0-1,0-2,-1-1,0-2,1-2,-29-2,55 1,-25-1,0 1,0 2,1 1,-31 7,26-4,0-1,-1-2,0-2,0-1,-4-3,-41 1,62 2,0 0,0 2,0 1,0 0,0 2,1 0,0 2,0 0,-18 9,-27 8,53-20,0 0,-1 1,1 0,1 1,-4 3,12-7,0 1,1 0,-1 0,0 0,1 1,0-1,0 1,0 0,0 0,1 0,-1 0,1 1,0-1,0 0,0 1,1 0,-1 2,0 5,0 1,1-1,0 1,1-1,1 1,0 0,0-1,1 1,1-1,0 0,2 3,6 17,2-1,1-1,11 18,-14-31,0 0,2-1,0-1,1 0,11 9,-6-4,0 0,9 13,-9-10,1-1,1-1,8 5,-26-23,7 4,0 0,0 0,0-1,0 0,1-1,0-1,0 1,1-2,1 2,-1 0,1 0,-1 1,0 1,-1 0,1 1,-6-4,1 0,-1 0,1-1,0 0,0 0,1 0,-1-1,1 0,-1-1,1 1,6-1,15 1,1-2,15-2,1 0,52 3,-15-1,2-3,2-8,-55 5,0 2,19 1,-19 1,-1 0,0-2,0-1,-1-2,0-1,0-1,26-12,-36 10,-4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57.833"/>
    </inkml:context>
    <inkml:brush xml:id="br0">
      <inkml:brushProperty name="width" value="0.1" units="cm"/>
      <inkml:brushProperty name="height" value="0.1" units="cm"/>
      <inkml:brushProperty name="color" value="#E71224"/>
      <inkml:brushProperty name="ignorePressure" value="1"/>
    </inkml:brush>
  </inkml:definitions>
  <inkml:trace contextRef="#ctx0" brushRef="#br0">0 75,'1062'0,"-1044"-1,1-1,-1-1,15-4,-13 3,0 0,0 2,4 0,1-1,0 0,1-1,-1-2,7-3,-8 2,1 1,0 1,0 2,14-1,232 5,-250-1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02.494"/>
    </inkml:context>
    <inkml:brush xml:id="br0">
      <inkml:brushProperty name="width" value="0.1" units="cm"/>
      <inkml:brushProperty name="height" value="0.1" units="cm"/>
      <inkml:brushProperty name="color" value="#E71224"/>
      <inkml:brushProperty name="ignorePressure" value="1"/>
    </inkml:brush>
  </inkml:definitions>
  <inkml:trace contextRef="#ctx0" brushRef="#br0">1 103,'8'0,"0"-1,-1-1,1 1,0-1,6-3,31-6,28-2,-50 8,0 1,1 1,7 0,16 3,-18 0,1 0,-1-3,0 0,14-4,-24 3,1 1,-1 1,9 1,-10 1,0-2,1 0,-1-1,0 0,22-5,0 3,0 1,0 2,0 1,26 4,24-1,304-2,-373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18.828"/>
    </inkml:context>
    <inkml:brush xml:id="br0">
      <inkml:brushProperty name="width" value="0.1" units="cm"/>
      <inkml:brushProperty name="height" value="0.1" units="cm"/>
      <inkml:brushProperty name="color" value="#E71224"/>
      <inkml:brushProperty name="ignorePressure" value="1"/>
    </inkml:brush>
  </inkml:definitions>
  <inkml:trace contextRef="#ctx0" brushRef="#br0">1552 0,'0'1,"-1"0,1 0,-1 0,1 1,-1-1,1 0,-1-1,0 1,0 0,1 0,-1 0,0 0,0 0,0-1,0 1,0 0,0-1,0 1,0-1,0 1,0-1,-1 0,1 1,0-1,0 0,0 0,0 0,-1 0,-39 5,37-5,-60 2,39-2,1 1,0 1,0 1,0 1,0 1,-14 5,18-4,0 0,-1-2,1 0,-1-1,-16 0,-32-2,-7-3,-14-1,-748 3,817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4/17/2019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4/17/2019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4/17/2019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4/17/2019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by Acker, 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Tree>
    <p:extLst>
      <p:ext uri="{BB962C8B-B14F-4D97-AF65-F5344CB8AC3E}">
        <p14:creationId xmlns:p14="http://schemas.microsoft.com/office/powerpoint/2010/main" val="384140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Check for real name/username/account handle across other platforms </a:t>
            </a:r>
          </a:p>
          <a:p>
            <a:r>
              <a:rPr lang="en-US" dirty="0">
                <a:latin typeface="Times New Roman" panose="02020603050405020304" pitchFamily="18" charset="0"/>
                <a:cs typeface="Times New Roman" panose="02020603050405020304" pitchFamily="18" charset="0"/>
              </a:rPr>
              <a:t>Time and date of the posts</a:t>
            </a:r>
          </a:p>
          <a:p>
            <a:r>
              <a:rPr lang="en-US" dirty="0">
                <a:latin typeface="Times New Roman" panose="02020603050405020304" pitchFamily="18" charset="0"/>
                <a:cs typeface="Times New Roman" panose="02020603050405020304" pitchFamily="18" charset="0"/>
              </a:rPr>
              <a:t>Profile pictures and account banners are a give away</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Absence of extra data between the posts </a:t>
            </a:r>
          </a:p>
          <a:p>
            <a:r>
              <a:rPr lang="en-US" dirty="0">
                <a:latin typeface="Times New Roman" panose="02020603050405020304" pitchFamily="18" charset="0"/>
                <a:cs typeface="Times New Roman" panose="02020603050405020304" pitchFamily="18" charset="0"/>
              </a:rPr>
              <a:t>Being tagged or engaged with a verifiable platform users</a:t>
            </a:r>
          </a:p>
          <a:p>
            <a:r>
              <a:rPr lang="en-US" dirty="0">
                <a:latin typeface="Times New Roman" panose="02020603050405020304" pitchFamily="18" charset="0"/>
                <a:cs typeface="Times New Roman" panose="02020603050405020304" pitchFamily="18" charset="0"/>
              </a:rPr>
              <a:t>Consider various alternatives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Creation date of the account</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Posted types of media and media itself</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Are followers and commentators authentic</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Williams&amp;Kalvin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with YouTube, Facebook, and Twitter platforms as their main target</a:t>
            </a:r>
          </a:p>
          <a:p>
            <a:r>
              <a:rPr lang="en-US" dirty="0">
                <a:latin typeface="Times New Roman" panose="02020603050405020304" pitchFamily="18" charset="0"/>
                <a:cs typeface="Times New Roman" panose="02020603050405020304" pitchFamily="18" charset="0"/>
              </a:rPr>
              <a:t>Initially posted about police brutality and racism to get more attention</a:t>
            </a:r>
          </a:p>
          <a:p>
            <a:r>
              <a:rPr lang="en-US" dirty="0">
                <a:latin typeface="Times New Roman" panose="02020603050405020304" pitchFamily="18" charset="0"/>
                <a:cs typeface="Times New Roman" panose="02020603050405020304" pitchFamily="18" charset="0"/>
              </a:rPr>
              <a:t>Started posting anti-Clinton content towards the beginning of 2016 elections that drew attention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Tree>
    <p:extLst>
      <p:ext uri="{BB962C8B-B14F-4D97-AF65-F5344CB8AC3E}">
        <p14:creationId xmlns:p14="http://schemas.microsoft.com/office/powerpoint/2010/main" val="400097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Tree>
    <p:extLst>
      <p:ext uri="{BB962C8B-B14F-4D97-AF65-F5344CB8AC3E}">
        <p14:creationId xmlns:p14="http://schemas.microsoft.com/office/powerpoint/2010/main" val="151195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Account creation time and date and post rate per day would give a basic idea of the account authenticity</a:t>
            </a:r>
          </a:p>
          <a:p>
            <a:r>
              <a:rPr lang="en-US" dirty="0">
                <a:latin typeface="Times New Roman" panose="02020603050405020304" pitchFamily="18" charset="0"/>
                <a:cs typeface="Times New Roman" panose="02020603050405020304" pitchFamily="18" charset="0"/>
              </a:rPr>
              <a:t>Search on platform’s policies on posts and ads </a:t>
            </a:r>
          </a:p>
          <a:p>
            <a:r>
              <a:rPr lang="en-US" dirty="0">
                <a:latin typeface="Times New Roman" panose="02020603050405020304" pitchFamily="18" charset="0"/>
                <a:cs typeface="Times New Roman" panose="02020603050405020304" pitchFamily="18" charset="0"/>
              </a:rPr>
              <a:t>Uniqueness of the shared content gives information about how authentic the account is</a:t>
            </a:r>
          </a:p>
        </p:txBody>
      </p:sp>
    </p:spTree>
    <p:extLst>
      <p:ext uri="{BB962C8B-B14F-4D97-AF65-F5344CB8AC3E}">
        <p14:creationId xmlns:p14="http://schemas.microsoft.com/office/powerpoint/2010/main" val="5649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Learning to read the metadata would help to discern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fake/disinformation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their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4840-D6AF-4F4F-B513-052C8B40E6B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Differentiating Content and Metadata</a:t>
            </a:r>
            <a:endParaRPr lang="en-US" dirty="0"/>
          </a:p>
        </p:txBody>
      </p:sp>
      <p:pic>
        <p:nvPicPr>
          <p:cNvPr id="4" name="Content Placeholder 3">
            <a:extLst>
              <a:ext uri="{FF2B5EF4-FFF2-40B4-BE49-F238E27FC236}">
                <a16:creationId xmlns:a16="http://schemas.microsoft.com/office/drawing/2014/main" id="{1026580F-4CBA-42AE-8E78-92F741C7D6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7175"/>
            <a:ext cx="6627168" cy="3245296"/>
          </a:xfrm>
          <a:ln>
            <a:solidFill>
              <a:srgbClr val="FF0000"/>
            </a:solidFill>
          </a:ln>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7A73856C-95D3-42D1-BE89-FC8884417883}"/>
                  </a:ext>
                </a:extLst>
              </p14:cNvPr>
              <p14:cNvContentPartPr/>
              <p14:nvPr/>
            </p14:nvContentPartPr>
            <p14:xfrm>
              <a:off x="4987583" y="1763423"/>
              <a:ext cx="1060560" cy="387000"/>
            </p14:xfrm>
          </p:contentPart>
        </mc:Choice>
        <mc:Fallback>
          <p:pic>
            <p:nvPicPr>
              <p:cNvPr id="5" name="Ink 4">
                <a:extLst>
                  <a:ext uri="{FF2B5EF4-FFF2-40B4-BE49-F238E27FC236}">
                    <a16:creationId xmlns:a16="http://schemas.microsoft.com/office/drawing/2014/main" id="{7A73856C-95D3-42D1-BE89-FC8884417883}"/>
                  </a:ext>
                </a:extLst>
              </p:cNvPr>
              <p:cNvPicPr/>
              <p:nvPr/>
            </p:nvPicPr>
            <p:blipFill>
              <a:blip r:embed="rId4"/>
              <a:stretch>
                <a:fillRect/>
              </a:stretch>
            </p:blipFill>
            <p:spPr>
              <a:xfrm>
                <a:off x="4969583" y="1745423"/>
                <a:ext cx="1096200" cy="4226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1AFBB05E-2DFF-4BA1-960A-7331AE2E5CA2}"/>
                  </a:ext>
                </a:extLst>
              </p14:cNvPr>
              <p14:cNvContentPartPr/>
              <p14:nvPr/>
            </p14:nvContentPartPr>
            <p14:xfrm>
              <a:off x="5077929" y="4038868"/>
              <a:ext cx="647280" cy="27360"/>
            </p14:xfrm>
          </p:contentPart>
        </mc:Choice>
        <mc:Fallback>
          <p:pic>
            <p:nvPicPr>
              <p:cNvPr id="7" name="Ink 6">
                <a:extLst>
                  <a:ext uri="{FF2B5EF4-FFF2-40B4-BE49-F238E27FC236}">
                    <a16:creationId xmlns:a16="http://schemas.microsoft.com/office/drawing/2014/main" id="{1AFBB05E-2DFF-4BA1-960A-7331AE2E5CA2}"/>
                  </a:ext>
                </a:extLst>
              </p:cNvPr>
              <p:cNvPicPr/>
              <p:nvPr/>
            </p:nvPicPr>
            <p:blipFill>
              <a:blip r:embed="rId6"/>
              <a:stretch>
                <a:fillRect/>
              </a:stretch>
            </p:blipFill>
            <p:spPr>
              <a:xfrm>
                <a:off x="5059929" y="4020868"/>
                <a:ext cx="682920" cy="63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B26CC215-9A44-4E86-B73C-0B5098992D87}"/>
                  </a:ext>
                </a:extLst>
              </p14:cNvPr>
              <p14:cNvContentPartPr/>
              <p14:nvPr/>
            </p14:nvContentPartPr>
            <p14:xfrm>
              <a:off x="5450529" y="2599228"/>
              <a:ext cx="514080" cy="37440"/>
            </p14:xfrm>
          </p:contentPart>
        </mc:Choice>
        <mc:Fallback>
          <p:pic>
            <p:nvPicPr>
              <p:cNvPr id="8" name="Ink 7">
                <a:extLst>
                  <a:ext uri="{FF2B5EF4-FFF2-40B4-BE49-F238E27FC236}">
                    <a16:creationId xmlns:a16="http://schemas.microsoft.com/office/drawing/2014/main" id="{B26CC215-9A44-4E86-B73C-0B5098992D87}"/>
                  </a:ext>
                </a:extLst>
              </p:cNvPr>
              <p:cNvPicPr/>
              <p:nvPr/>
            </p:nvPicPr>
            <p:blipFill>
              <a:blip r:embed="rId8"/>
              <a:stretch>
                <a:fillRect/>
              </a:stretch>
            </p:blipFill>
            <p:spPr>
              <a:xfrm>
                <a:off x="5432889" y="2581228"/>
                <a:ext cx="549720" cy="730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9" name="Ink 8">
                <a:extLst>
                  <a:ext uri="{FF2B5EF4-FFF2-40B4-BE49-F238E27FC236}">
                    <a16:creationId xmlns:a16="http://schemas.microsoft.com/office/drawing/2014/main" id="{C7D8C17B-4C45-4E9E-8FF0-3180608643FC}"/>
                  </a:ext>
                </a:extLst>
              </p14:cNvPr>
              <p14:cNvContentPartPr/>
              <p14:nvPr/>
            </p14:nvContentPartPr>
            <p14:xfrm>
              <a:off x="4989729" y="4358908"/>
              <a:ext cx="558720" cy="28440"/>
            </p14:xfrm>
          </p:contentPart>
        </mc:Choice>
        <mc:Fallback>
          <p:pic>
            <p:nvPicPr>
              <p:cNvPr id="9" name="Ink 8">
                <a:extLst>
                  <a:ext uri="{FF2B5EF4-FFF2-40B4-BE49-F238E27FC236}">
                    <a16:creationId xmlns:a16="http://schemas.microsoft.com/office/drawing/2014/main" id="{C7D8C17B-4C45-4E9E-8FF0-3180608643FC}"/>
                  </a:ext>
                </a:extLst>
              </p:cNvPr>
              <p:cNvPicPr/>
              <p:nvPr/>
            </p:nvPicPr>
            <p:blipFill>
              <a:blip r:embed="rId10"/>
              <a:stretch>
                <a:fillRect/>
              </a:stretch>
            </p:blipFill>
            <p:spPr>
              <a:xfrm>
                <a:off x="4972089" y="4340908"/>
                <a:ext cx="594360" cy="64080"/>
              </a:xfrm>
              <a:prstGeom prst="rect">
                <a:avLst/>
              </a:prstGeom>
            </p:spPr>
          </p:pic>
        </mc:Fallback>
      </mc:AlternateContent>
      <p:sp>
        <p:nvSpPr>
          <p:cNvPr id="11" name="TextBox 10">
            <a:extLst>
              <a:ext uri="{FF2B5EF4-FFF2-40B4-BE49-F238E27FC236}">
                <a16:creationId xmlns:a16="http://schemas.microsoft.com/office/drawing/2014/main" id="{2F5FA99A-6ED9-4E24-A909-1299432BAE42}"/>
              </a:ext>
            </a:extLst>
          </p:cNvPr>
          <p:cNvSpPr txBox="1"/>
          <p:nvPr/>
        </p:nvSpPr>
        <p:spPr>
          <a:xfrm>
            <a:off x="7975921" y="1868084"/>
            <a:ext cx="3280964"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location_id</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profile_views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created_time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source</a:t>
            </a:r>
          </a:p>
          <a:p>
            <a:endParaRPr lang="en-US" dirty="0"/>
          </a:p>
        </p:txBody>
      </p:sp>
      <p:sp>
        <p:nvSpPr>
          <p:cNvPr id="12" name="TextBox 11">
            <a:extLst>
              <a:ext uri="{FF2B5EF4-FFF2-40B4-BE49-F238E27FC236}">
                <a16:creationId xmlns:a16="http://schemas.microsoft.com/office/drawing/2014/main" id="{8AF23075-7DCB-4AAE-AC4D-931170FD4B59}"/>
              </a:ext>
            </a:extLst>
          </p:cNvPr>
          <p:cNvSpPr txBox="1"/>
          <p:nvPr/>
        </p:nvSpPr>
        <p:spPr>
          <a:xfrm>
            <a:off x="774211" y="5404807"/>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85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Useful in different places in different ways</a:t>
            </a:r>
          </a:p>
          <a:p>
            <a:r>
              <a:rPr lang="en-US" dirty="0">
                <a:latin typeface="Times New Roman" panose="02020603050405020304" pitchFamily="18" charset="0"/>
                <a:cs typeface="Times New Roman" panose="02020603050405020304" pitchFamily="18" charset="0"/>
              </a:rPr>
              <a:t>In case of retrieving information from databases, traversal through network and accessing almost every account on every platform, metadata is required</a:t>
            </a:r>
          </a:p>
          <a:p>
            <a:r>
              <a:rPr lang="en-US" dirty="0">
                <a:latin typeface="Times New Roman" panose="02020603050405020304" pitchFamily="18" charset="0"/>
                <a:cs typeface="Times New Roman" panose="02020603050405020304" pitchFamily="18" charset="0"/>
              </a:rPr>
              <a:t>Plays a major role in providing user experience</a:t>
            </a:r>
          </a:p>
          <a:p>
            <a:r>
              <a:rPr lang="en-US" dirty="0">
                <a:latin typeface="Times New Roman" panose="02020603050405020304" pitchFamily="18" charset="0"/>
                <a:cs typeface="Times New Roman" panose="02020603050405020304" pitchFamily="18" charset="0"/>
              </a:rPr>
              <a:t>Can be used to find/retrieve an event/post in a timeline (date, time and user id/profile handle)</a:t>
            </a:r>
          </a:p>
          <a:p>
            <a:r>
              <a:rPr lang="en-US" dirty="0">
                <a:latin typeface="Times New Roman" panose="02020603050405020304" pitchFamily="18" charset="0"/>
                <a:cs typeface="Times New Roman" panose="02020603050405020304" pitchFamily="18" charset="0"/>
              </a:rPr>
              <a:t>Gives a new perspective to look at as new ways are required</a:t>
            </a:r>
          </a:p>
        </p:txBody>
      </p:sp>
    </p:spTree>
    <p:extLst>
      <p:ext uri="{BB962C8B-B14F-4D97-AF65-F5344CB8AC3E}">
        <p14:creationId xmlns:p14="http://schemas.microsoft.com/office/powerpoint/2010/main" val="1422291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Validating or disputing social media data through metadata helps us understand media manipulators craftiness</a:t>
            </a:r>
          </a:p>
          <a:p>
            <a:r>
              <a:rPr lang="en-US" dirty="0">
                <a:latin typeface="Times New Roman" panose="02020603050405020304" pitchFamily="18" charset="0"/>
                <a:cs typeface="Times New Roman" panose="02020603050405020304" pitchFamily="18" charset="0"/>
              </a:rPr>
              <a:t>Understanding this would help the platforms do better in their efforts at challenging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Metadata is defined in different ways</a:t>
            </a:r>
          </a:p>
          <a:p>
            <a:r>
              <a:rPr lang="en-US" dirty="0">
                <a:latin typeface="Times New Roman" panose="02020603050405020304" pitchFamily="18" charset="0"/>
                <a:cs typeface="Times New Roman" panose="02020603050405020304" pitchFamily="18" charset="0"/>
              </a:rPr>
              <a:t>Distinction is usually based on collection, creation and use</a:t>
            </a:r>
          </a:p>
          <a:p>
            <a:r>
              <a:rPr lang="en-US" dirty="0">
                <a:latin typeface="Times New Roman" panose="02020603050405020304" pitchFamily="18" charset="0"/>
                <a:cs typeface="Times New Roman" panose="02020603050405020304" pitchFamily="18" charset="0"/>
              </a:rPr>
              <a:t>Context based distinction of metadata cannot always be used as it changes over time</a:t>
            </a:r>
          </a:p>
          <a:p>
            <a:r>
              <a:rPr lang="en-US" dirty="0">
                <a:latin typeface="Times New Roman" panose="02020603050405020304" pitchFamily="18" charset="0"/>
                <a:cs typeface="Times New Roman" panose="02020603050405020304" pitchFamily="18" charset="0"/>
              </a:rPr>
              <a:t>It also varies from user to user and their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necessary skills required for the manipulation of data over to platform using its metadata that can produce disinformation  </a:t>
            </a:r>
          </a:p>
          <a:p>
            <a:r>
              <a:rPr lang="en-US" dirty="0">
                <a:latin typeface="Times New Roman" panose="02020603050405020304" pitchFamily="18" charset="0"/>
                <a:cs typeface="Times New Roman" panose="02020603050405020304" pitchFamily="18" charset="0"/>
              </a:rPr>
              <a:t>A group of skills which can create, reply or proliferate data in any platform irrespective of interest</a:t>
            </a:r>
          </a:p>
        </p:txBody>
      </p:sp>
    </p:spTree>
    <p:extLst>
      <p:ext uri="{BB962C8B-B14F-4D97-AF65-F5344CB8AC3E}">
        <p14:creationId xmlns:p14="http://schemas.microsoft.com/office/powerpoint/2010/main" val="3884942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1089</TotalTime>
  <Words>1081</Words>
  <Application>Microsoft Office PowerPoint</Application>
  <PresentationFormat>Widescreen</PresentationFormat>
  <Paragraphs>118</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  Data Craft: The Manipulation of Social Media Metadata  by Acker, A.</vt:lpstr>
      <vt:lpstr>Manipulation of Data</vt:lpstr>
      <vt:lpstr>Problem being faced</vt:lpstr>
      <vt:lpstr>Differentiating 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Williams&amp;Kalvin account</vt:lpstr>
      <vt:lpstr>AD#789</vt:lpstr>
      <vt:lpstr>AD#789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79</cp:revision>
  <dcterms:created xsi:type="dcterms:W3CDTF">2019-04-17T02:37:35Z</dcterms:created>
  <dcterms:modified xsi:type="dcterms:W3CDTF">2019-04-17T21:04:58Z</dcterms:modified>
</cp:coreProperties>
</file>

<file path=docProps/thumbnail.jpeg>
</file>